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5"/>
  </p:notesMasterIdLst>
  <p:handoutMasterIdLst>
    <p:handoutMasterId r:id="rId6"/>
  </p:handoutMasterIdLst>
  <p:sldIdLst>
    <p:sldId id="274" r:id="rId2"/>
    <p:sldId id="275" r:id="rId3"/>
    <p:sldId id="276" r:id="rId4"/>
  </p:sldIdLst>
  <p:sldSz cx="9144000" cy="5143500" type="screen16x9"/>
  <p:notesSz cx="6648450" cy="97742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4">
          <p15:clr>
            <a:srgbClr val="A4A3A4"/>
          </p15:clr>
        </p15:guide>
        <p15:guide id="2" pos="53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8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B6123E"/>
    <a:srgbClr val="5F5F5F"/>
    <a:srgbClr val="339966"/>
    <a:srgbClr val="00CC66"/>
    <a:srgbClr val="00FF99"/>
    <a:srgbClr val="66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3739" autoAdjust="0"/>
  </p:normalViewPr>
  <p:slideViewPr>
    <p:cSldViewPr>
      <p:cViewPr>
        <p:scale>
          <a:sx n="130" d="100"/>
          <a:sy n="130" d="100"/>
        </p:scale>
        <p:origin x="1110" y="462"/>
      </p:cViewPr>
      <p:guideLst>
        <p:guide orient="horz" pos="1484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30" y="-90"/>
      </p:cViewPr>
      <p:guideLst>
        <p:guide orient="horz" pos="3078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65550" y="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DF203-4A24-4439-98EA-8D7A46AC3AD4}" type="datetimeFigureOut">
              <a:rPr lang="de-DE" smtClean="0"/>
              <a:t>12.09.2022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65550" y="9283700"/>
            <a:ext cx="28813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3F362-6FA3-4C8E-80B2-9E4DBEAA62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349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263" y="733425"/>
            <a:ext cx="6513512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3438"/>
            <a:ext cx="4876800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8528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D18B7087-B61F-437A-A653-E8C2AFDF4F8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082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hne_Leer_mit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/>
          <p:cNvSpPr>
            <a:spLocks noGrp="1"/>
          </p:cNvSpPr>
          <p:nvPr>
            <p:ph idx="1"/>
          </p:nvPr>
        </p:nvSpPr>
        <p:spPr>
          <a:xfrm>
            <a:off x="179512" y="61743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7988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hne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14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228600" y="1771651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de-DE" sz="2400">
              <a:latin typeface="Times" pitchFamily="18" charset="0"/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69928" y="1759745"/>
            <a:ext cx="5502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endParaRPr lang="de-DE" sz="2400">
              <a:latin typeface="Times" pitchFamily="18" charset="0"/>
            </a:endParaRP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 rot="10800000">
            <a:off x="3" y="395288"/>
            <a:ext cx="5940425" cy="1000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Titelplatzhalter 12"/>
          <p:cNvSpPr>
            <a:spLocks noGrp="1"/>
          </p:cNvSpPr>
          <p:nvPr>
            <p:ph type="title"/>
          </p:nvPr>
        </p:nvSpPr>
        <p:spPr>
          <a:xfrm>
            <a:off x="179512" y="1"/>
            <a:ext cx="8229600" cy="395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179512" y="61743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2" name="Picture 2" descr="C:\Users\rahnto\Documents\Dokumente\Vorlagen\Corporate Design\hno_logo.jpg">
            <a:extLst>
              <a:ext uri="{FF2B5EF4-FFF2-40B4-BE49-F238E27FC236}">
                <a16:creationId xmlns:a16="http://schemas.microsoft.com/office/drawing/2014/main" id="{3625F838-8D77-1D6C-AD04-EC5B3DDC10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56" y="4518776"/>
            <a:ext cx="1872208" cy="4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F5D752F-09EB-9FC2-8CEC-20C1A7661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b="64571"/>
          <a:stretch/>
        </p:blipFill>
        <p:spPr>
          <a:xfrm>
            <a:off x="635400" y="4522236"/>
            <a:ext cx="1440160" cy="591814"/>
          </a:xfrm>
          <a:prstGeom prst="rect">
            <a:avLst/>
          </a:prstGeom>
        </p:spPr>
      </p:pic>
      <p:pic>
        <p:nvPicPr>
          <p:cNvPr id="4" name="Picture 2" descr="Noch keine Idee fürs PJ? Die Universitätsmedizin Halle und ihre  Lehrkrankenhäuser stellen sich bei „PJ-Messe“ vor">
            <a:extLst>
              <a:ext uri="{FF2B5EF4-FFF2-40B4-BE49-F238E27FC236}">
                <a16:creationId xmlns:a16="http://schemas.microsoft.com/office/drawing/2014/main" id="{ECA71ABC-6BE5-98D0-94CC-BF20DD46EB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68" y="4533793"/>
            <a:ext cx="2853699" cy="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0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Wingdings" pitchFamily="2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4625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174625" algn="l" defTabSz="914400" rtl="0" eaLnBrk="1" latinLnBrk="0" hangingPunct="1">
        <a:spcBef>
          <a:spcPct val="200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395287"/>
          </a:xfrm>
        </p:spPr>
        <p:txBody>
          <a:bodyPr>
            <a:noAutofit/>
          </a:bodyPr>
          <a:lstStyle/>
          <a:p>
            <a:r>
              <a:rPr lang="de-DE" sz="1600" dirty="0"/>
              <a:t>Deep-Learning-Algorithmus zum Lippenlesen auf Deutsch</a:t>
            </a:r>
            <a:br>
              <a:rPr lang="de-DE" sz="1600" dirty="0"/>
            </a:br>
            <a:r>
              <a:rPr lang="de-DE" sz="1100" dirty="0">
                <a:solidFill>
                  <a:schemeClr val="tx1"/>
                </a:solidFill>
              </a:rPr>
              <a:t>D. N. Pham, T. Rahne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1066EBC-EC18-CEB3-9040-F5F8E14A8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89" y="854859"/>
            <a:ext cx="723100" cy="4820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80A1C33-BC2C-9DD7-D02A-1FEAD7F80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83" y="854858"/>
            <a:ext cx="723100" cy="482067"/>
          </a:xfrm>
          <a:prstGeom prst="rect">
            <a:avLst/>
          </a:prstGeom>
        </p:spPr>
      </p:pic>
      <p:pic>
        <p:nvPicPr>
          <p:cNvPr id="20" name="Grafik 19" descr="Ein Bild, das Brille enthält.&#10;&#10;Automatisch generierte Beschreibung">
            <a:extLst>
              <a:ext uri="{FF2B5EF4-FFF2-40B4-BE49-F238E27FC236}">
                <a16:creationId xmlns:a16="http://schemas.microsoft.com/office/drawing/2014/main" id="{6B60B8C4-8B37-76BF-FE51-246DA93D9C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77" y="845477"/>
            <a:ext cx="723100" cy="4820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D947CA1-57DC-3E68-D0EC-C741FC3D18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63" y="850279"/>
            <a:ext cx="721256" cy="4808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AFDC964-1DE4-221B-D36A-B71C39B39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65" y="852250"/>
            <a:ext cx="721256" cy="48083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9B45AB5-CFAF-E6E4-15AE-D224EC0344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89" y="1419622"/>
            <a:ext cx="723100" cy="48206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6E51A80-2C70-C36B-4CDB-7A87E161E9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84" y="1419622"/>
            <a:ext cx="723100" cy="48206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F6367C1-F44C-1C98-C2A8-59D16DF8AD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419622"/>
            <a:ext cx="717366" cy="48206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FA10A1E-396D-D74C-17D4-C382B9ABB2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84" y="1444159"/>
            <a:ext cx="717366" cy="48206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4BD80A3-E419-4C19-0D74-703C60EC56E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65" y="1440893"/>
            <a:ext cx="721256" cy="48083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24A8BFE-A8F8-1DCC-BD4C-99FFF860DC0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89" y="1984385"/>
            <a:ext cx="723100" cy="48206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0C0896A-CF93-D30B-A665-EFB2E82419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84" y="1984384"/>
            <a:ext cx="723101" cy="48206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5AF94CA-C730-BCD4-96FC-4DE97AA6662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25" y="1984384"/>
            <a:ext cx="723100" cy="48206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EB4D078-C931-9113-CB36-55456443325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69" y="1984384"/>
            <a:ext cx="717366" cy="48206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E59AB1E3-1363-F934-B24C-9D3BB344B29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65" y="1984384"/>
            <a:ext cx="721256" cy="48206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1E3C4B8-687B-8637-5EC7-66614E5F90A2}"/>
              </a:ext>
            </a:extLst>
          </p:cNvPr>
          <p:cNvSpPr txBox="1"/>
          <p:nvPr/>
        </p:nvSpPr>
        <p:spPr>
          <a:xfrm>
            <a:off x="2623828" y="503092"/>
            <a:ext cx="3605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Mundbewegungen des Wortes „aber“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09B01DF2-CC2C-0004-6052-2DB3BE06AE4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18795"/>
            <a:ext cx="955316" cy="541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30F3D5E8-50B3-25C6-4A27-8A8C004B6F9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74" y="2700434"/>
            <a:ext cx="846704" cy="711099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0A7FC4CB-A615-CCF8-FF46-492130FA666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700434"/>
            <a:ext cx="790862" cy="738344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7E1BF53E-937A-CDDB-C75A-13F65C9B5548}"/>
              </a:ext>
            </a:extLst>
          </p:cNvPr>
          <p:cNvSpPr txBox="1"/>
          <p:nvPr/>
        </p:nvSpPr>
        <p:spPr>
          <a:xfrm>
            <a:off x="-107912" y="3411533"/>
            <a:ext cx="2912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Das Sehen von Lippen verbessert Verständnis beim Zuhören eines Sprechers</a:t>
            </a:r>
          </a:p>
          <a:p>
            <a:pPr algn="ctr"/>
            <a:endParaRPr lang="de-DE" sz="1600" dirty="0"/>
          </a:p>
          <a:p>
            <a:endParaRPr lang="de-DE" sz="16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B294012-16CA-2238-87F3-68FDA606B919}"/>
              </a:ext>
            </a:extLst>
          </p:cNvPr>
          <p:cNvSpPr txBox="1"/>
          <p:nvPr/>
        </p:nvSpPr>
        <p:spPr>
          <a:xfrm>
            <a:off x="2970130" y="3417424"/>
            <a:ext cx="2912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15% der Laute am Mundbild erkennbar</a:t>
            </a:r>
          </a:p>
          <a:p>
            <a:pPr algn="ctr"/>
            <a:endParaRPr lang="de-DE" sz="1600" dirty="0"/>
          </a:p>
          <a:p>
            <a:endParaRPr lang="de-DE" sz="16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C6402E-72AA-DFC4-24C1-68C4322144A7}"/>
              </a:ext>
            </a:extLst>
          </p:cNvPr>
          <p:cNvSpPr txBox="1"/>
          <p:nvPr/>
        </p:nvSpPr>
        <p:spPr>
          <a:xfrm>
            <a:off x="5916456" y="3417424"/>
            <a:ext cx="3220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Mit Themenkontext verbessert sich die Trefferquote,</a:t>
            </a:r>
          </a:p>
          <a:p>
            <a:pPr algn="ctr"/>
            <a:r>
              <a:rPr lang="de-DE" sz="1600" dirty="0"/>
              <a:t>aber immer noch unter 50%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9991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395287"/>
          </a:xfrm>
        </p:spPr>
        <p:txBody>
          <a:bodyPr>
            <a:noAutofit/>
          </a:bodyPr>
          <a:lstStyle/>
          <a:p>
            <a:r>
              <a:rPr lang="de-DE" sz="1600" dirty="0"/>
              <a:t>Deep-Learning-Algorithmus zum Lippenlesen auf Deutsch</a:t>
            </a:r>
            <a:br>
              <a:rPr lang="de-DE" sz="1600" dirty="0"/>
            </a:br>
            <a:r>
              <a:rPr lang="de-DE" sz="1100" dirty="0">
                <a:solidFill>
                  <a:schemeClr val="tx1"/>
                </a:solidFill>
              </a:rPr>
              <a:t>D. N. Pham, T. Rahne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EFEDA7-B799-D09F-F7BE-631F2FA7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/>
          <a:stretch/>
        </p:blipFill>
        <p:spPr>
          <a:xfrm>
            <a:off x="683568" y="843558"/>
            <a:ext cx="4348354" cy="112624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4503229-3B9F-B629-AC9E-0CD12C9C641F}"/>
              </a:ext>
            </a:extLst>
          </p:cNvPr>
          <p:cNvSpPr txBox="1"/>
          <p:nvPr/>
        </p:nvSpPr>
        <p:spPr>
          <a:xfrm>
            <a:off x="971600" y="627534"/>
            <a:ext cx="489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Architektur des neuronalen Netzwerks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48BD5E-00E2-5CDB-3C2F-2FA8EB81E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5298"/>
            <a:ext cx="792088" cy="7920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7F79CB-52F4-6B5F-1C2C-6120652F625A}"/>
              </a:ext>
            </a:extLst>
          </p:cNvPr>
          <p:cNvSpPr txBox="1"/>
          <p:nvPr/>
        </p:nvSpPr>
        <p:spPr>
          <a:xfrm>
            <a:off x="-144220" y="3235745"/>
            <a:ext cx="3023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Trainingsdaten aus 1.806 YouTube-Videos</a:t>
            </a:r>
          </a:p>
          <a:p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3DD601E-AC3C-05E4-EDF4-2C82512067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5564"/>
            <a:ext cx="504056" cy="6115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5CF37F9-1A1D-9E54-59B9-D00888CBF066}"/>
              </a:ext>
            </a:extLst>
          </p:cNvPr>
          <p:cNvSpPr txBox="1"/>
          <p:nvPr/>
        </p:nvSpPr>
        <p:spPr>
          <a:xfrm>
            <a:off x="2699792" y="3235745"/>
            <a:ext cx="3023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Datensatz aus 38.391 Instanzen</a:t>
            </a:r>
          </a:p>
          <a:p>
            <a:endParaRPr lang="de-DE" sz="16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A81330-B45E-D62F-21BA-4B0812C090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" t="20734" r="48535"/>
          <a:stretch/>
        </p:blipFill>
        <p:spPr>
          <a:xfrm>
            <a:off x="5436096" y="669430"/>
            <a:ext cx="3270989" cy="14851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B8260E-7D4C-9EB9-11B8-A4CC8A0F5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14" t="21259" r="1060"/>
          <a:stretch/>
        </p:blipFill>
        <p:spPr>
          <a:xfrm>
            <a:off x="5436096" y="2451328"/>
            <a:ext cx="2852289" cy="14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7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395287"/>
          </a:xfrm>
        </p:spPr>
        <p:txBody>
          <a:bodyPr>
            <a:noAutofit/>
          </a:bodyPr>
          <a:lstStyle/>
          <a:p>
            <a:r>
              <a:rPr lang="de-DE" sz="1600" dirty="0"/>
              <a:t>Deep-Learning-Algorithmus zum Lippenlesen auf Deutsch</a:t>
            </a:r>
            <a:br>
              <a:rPr lang="de-DE" sz="1600" dirty="0"/>
            </a:br>
            <a:r>
              <a:rPr lang="de-DE" sz="1100" dirty="0">
                <a:solidFill>
                  <a:schemeClr val="tx1"/>
                </a:solidFill>
              </a:rPr>
              <a:t>D. N. Pham, T. Rahne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7509C4-B95F-04F5-5F06-21580D607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2" y="2172415"/>
            <a:ext cx="3948897" cy="22212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B73DB19-2CE0-EACA-C3A4-11D44A409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93" t="538" b="1"/>
          <a:stretch/>
        </p:blipFill>
        <p:spPr>
          <a:xfrm>
            <a:off x="5220072" y="1059582"/>
            <a:ext cx="3653407" cy="333907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2B82F5D-1D4B-ED76-AE54-F0DAE9C58D94}"/>
              </a:ext>
            </a:extLst>
          </p:cNvPr>
          <p:cNvSpPr/>
          <p:nvPr/>
        </p:nvSpPr>
        <p:spPr>
          <a:xfrm>
            <a:off x="5387741" y="984069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7C1557-EDBC-1C6D-EC62-3D4BAA7C1B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82" y="905299"/>
            <a:ext cx="588572" cy="5127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9C40E2-7984-F8A4-CFE8-4B11290F6B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24" y="993088"/>
            <a:ext cx="474650" cy="5127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D898CE4-5493-AC94-3476-6F546D79E465}"/>
              </a:ext>
            </a:extLst>
          </p:cNvPr>
          <p:cNvSpPr txBox="1"/>
          <p:nvPr/>
        </p:nvSpPr>
        <p:spPr>
          <a:xfrm>
            <a:off x="527431" y="555574"/>
            <a:ext cx="489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Genauigkeiten des Deep-Learning-Algorithmus: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FB313E-D3EB-728B-C1B1-09A339BD4530}"/>
              </a:ext>
            </a:extLst>
          </p:cNvPr>
          <p:cNvSpPr txBox="1"/>
          <p:nvPr/>
        </p:nvSpPr>
        <p:spPr>
          <a:xfrm>
            <a:off x="649682" y="1419095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Bekannte Sprecher</a:t>
            </a:r>
          </a:p>
          <a:p>
            <a:pPr algn="ctr"/>
            <a:r>
              <a:rPr lang="de-DE" sz="1400" dirty="0"/>
              <a:t>87%</a:t>
            </a:r>
          </a:p>
          <a:p>
            <a:pPr algn="ctr"/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870A0B-30DD-1285-E61E-10B2BEAAC936}"/>
              </a:ext>
            </a:extLst>
          </p:cNvPr>
          <p:cNvSpPr txBox="1"/>
          <p:nvPr/>
        </p:nvSpPr>
        <p:spPr>
          <a:xfrm>
            <a:off x="2569963" y="1428982"/>
            <a:ext cx="219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Unbekannte Sprecher</a:t>
            </a:r>
          </a:p>
          <a:p>
            <a:pPr algn="ctr"/>
            <a:r>
              <a:rPr lang="de-DE" sz="1400" dirty="0"/>
              <a:t>63%</a:t>
            </a:r>
          </a:p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0291152"/>
      </p:ext>
    </p:extLst>
  </p:cSld>
  <p:clrMapOvr>
    <a:masterClrMapping/>
  </p:clrMapOvr>
</p:sld>
</file>

<file path=ppt/theme/theme1.xml><?xml version="1.0" encoding="utf-8"?>
<a:theme xmlns:a="http://schemas.openxmlformats.org/drawingml/2006/main" name="PPT_Vortragsvorlage_(C)Rahne_deutsch_16_9">
  <a:themeElements>
    <a:clrScheme name="Rahne_Halle2018">
      <a:dk1>
        <a:srgbClr val="000000"/>
      </a:dk1>
      <a:lt1>
        <a:srgbClr val="FFFFFF"/>
      </a:lt1>
      <a:dk2>
        <a:srgbClr val="C00000"/>
      </a:dk2>
      <a:lt2>
        <a:srgbClr val="FFFFFF"/>
      </a:lt2>
      <a:accent1>
        <a:srgbClr val="0C0C0C"/>
      </a:accent1>
      <a:accent2>
        <a:srgbClr val="3333CC"/>
      </a:accent2>
      <a:accent3>
        <a:srgbClr val="7F4300"/>
      </a:accent3>
      <a:accent4>
        <a:srgbClr val="FF0000"/>
      </a:accent4>
      <a:accent5>
        <a:srgbClr val="FF8700"/>
      </a:accent5>
      <a:accent6>
        <a:srgbClr val="329369"/>
      </a:accent6>
      <a:hlink>
        <a:srgbClr val="CCCCFF"/>
      </a:hlink>
      <a:folHlink>
        <a:srgbClr val="B2B2B2"/>
      </a:folHlink>
    </a:clrScheme>
    <a:fontScheme name="Rahne_Halle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PPT_Vortragsvorlage_(C)Rahne_deutsch_16_9</Template>
  <TotalTime>0</TotalTime>
  <Words>105</Words>
  <Application>Microsoft Office PowerPoint</Application>
  <PresentationFormat>Bildschirmpräsentation (16:9)</PresentationFormat>
  <Paragraphs>16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Symbol</vt:lpstr>
      <vt:lpstr>Times</vt:lpstr>
      <vt:lpstr>Times New Roman</vt:lpstr>
      <vt:lpstr>Wingdings</vt:lpstr>
      <vt:lpstr>PPT_Vortragsvorlage_(C)Rahne_deutsch_16_9</vt:lpstr>
      <vt:lpstr>Deep-Learning-Algorithmus zum Lippenlesen auf Deutsch D. N. Pham, T. Rahne</vt:lpstr>
      <vt:lpstr>Deep-Learning-Algorithmus zum Lippenlesen auf Deutsch D. N. Pham, T. Rahne</vt:lpstr>
      <vt:lpstr>Deep-Learning-Algorithmus zum Lippenlesen auf Deutsch D. N. Pham, T. Rahne</vt:lpstr>
    </vt:vector>
  </TitlesOfParts>
  <Company>Universitätsklinikum Halle (Saale)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Rahne, Torsten</dc:creator>
  <cp:lastModifiedBy>TU-Pseudonym 2400718426534847</cp:lastModifiedBy>
  <cp:revision>4</cp:revision>
  <dcterms:created xsi:type="dcterms:W3CDTF">2020-07-01T11:25:06Z</dcterms:created>
  <dcterms:modified xsi:type="dcterms:W3CDTF">2022-09-12T21:58:04Z</dcterms:modified>
</cp:coreProperties>
</file>